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31"/>
  </p:notesMasterIdLst>
  <p:handoutMasterIdLst>
    <p:handoutMasterId r:id="rId32"/>
  </p:handoutMasterIdLst>
  <p:sldIdLst>
    <p:sldId id="325" r:id="rId5"/>
    <p:sldId id="312" r:id="rId6"/>
    <p:sldId id="341" r:id="rId7"/>
    <p:sldId id="343" r:id="rId8"/>
    <p:sldId id="344" r:id="rId9"/>
    <p:sldId id="342" r:id="rId10"/>
    <p:sldId id="345" r:id="rId11"/>
    <p:sldId id="317" r:id="rId12"/>
    <p:sldId id="347" r:id="rId13"/>
    <p:sldId id="348" r:id="rId14"/>
    <p:sldId id="350" r:id="rId15"/>
    <p:sldId id="358" r:id="rId16"/>
    <p:sldId id="354" r:id="rId17"/>
    <p:sldId id="355" r:id="rId18"/>
    <p:sldId id="357" r:id="rId19"/>
    <p:sldId id="359" r:id="rId20"/>
    <p:sldId id="361" r:id="rId21"/>
    <p:sldId id="367" r:id="rId22"/>
    <p:sldId id="368" r:id="rId23"/>
    <p:sldId id="369" r:id="rId24"/>
    <p:sldId id="360" r:id="rId25"/>
    <p:sldId id="362" r:id="rId26"/>
    <p:sldId id="363" r:id="rId27"/>
    <p:sldId id="364" r:id="rId28"/>
    <p:sldId id="365" r:id="rId29"/>
    <p:sldId id="3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5394" autoAdjust="0"/>
  </p:normalViewPr>
  <p:slideViewPr>
    <p:cSldViewPr snapToGrid="0">
      <p:cViewPr varScale="1">
        <p:scale>
          <a:sx n="85" d="100"/>
          <a:sy n="85" d="100"/>
        </p:scale>
        <p:origin x="542" y="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03:48:18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BB35C-0FFB-F666-79C1-FCA84380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45D7D-03C9-8798-3EDA-A1778D6C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11F09-B885-B78C-4ADF-8BC8E169B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A37F3-CCDA-AF38-16E1-D100DE454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9" r:id="rId13"/>
    <p:sldLayoutId id="214748390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8" y="658762"/>
            <a:ext cx="9153833" cy="2959510"/>
          </a:xfrm>
        </p:spPr>
        <p:txBody>
          <a:bodyPr/>
          <a:lstStyle/>
          <a:p>
            <a:r>
              <a:rPr lang="en-US" sz="4000" dirty="0">
                <a:ea typeface="Instrument Sans Semi Bold" pitchFamily="34" charset="-122"/>
                <a:cs typeface="Instrument Sans Semi Bold" pitchFamily="34" charset="-120"/>
              </a:rPr>
              <a:t>Sleep or Awake Classification Using Machine Learning with ECG Signal Datasets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7D08F-99FA-805B-22DF-B2CBE3019AAE}"/>
              </a:ext>
            </a:extLst>
          </p:cNvPr>
          <p:cNvSpPr txBox="1"/>
          <p:nvPr/>
        </p:nvSpPr>
        <p:spPr>
          <a:xfrm>
            <a:off x="6754762" y="3618272"/>
            <a:ext cx="4837471" cy="2845964"/>
          </a:xfrm>
          <a:prstGeom prst="rect">
            <a:avLst/>
          </a:prstGeom>
          <a:noFill/>
        </p:spPr>
        <p:txBody>
          <a:bodyPr wrap="square" lIns="828000" tIns="1584000" rIns="108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Dharanesh</a:t>
            </a:r>
            <a:r>
              <a:rPr lang="en-US" sz="2000" dirty="0"/>
              <a:t> P [CB.EN.U4CCE23009]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Jayanth CR [CB.EN.U4CCE23018]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K B Vishal [CB.EN.U4CCE23019]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0F3E-D70B-2B92-3CAF-87075A97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0"/>
            <a:ext cx="10660350" cy="1021223"/>
          </a:xfrm>
        </p:spPr>
        <p:txBody>
          <a:bodyPr>
            <a:normAutofit/>
          </a:bodyPr>
          <a:lstStyle/>
          <a:p>
            <a:r>
              <a:rPr lang="en-IN" sz="3600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E2F79-0E44-D742-7D61-711A7C5A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43F34-0CD2-9F81-5529-CCFCFD7E01EB}"/>
              </a:ext>
            </a:extLst>
          </p:cNvPr>
          <p:cNvSpPr txBox="1"/>
          <p:nvPr/>
        </p:nvSpPr>
        <p:spPr>
          <a:xfrm>
            <a:off x="530942" y="914400"/>
            <a:ext cx="109722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We aimed to extract key features from ECG data to enhance sleep vs. awake classification performance.</a:t>
            </a:r>
          </a:p>
          <a:p>
            <a:r>
              <a:rPr lang="en-US" b="1" dirty="0"/>
              <a:t>What We Did: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HRV Feature Extraction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Extracted detailed </a:t>
            </a:r>
            <a:r>
              <a:rPr lang="en-US" b="1" dirty="0"/>
              <a:t>Heart Rate Variability (HRV) features</a:t>
            </a:r>
            <a:r>
              <a:rPr lang="en-US" dirty="0"/>
              <a:t> to provide additional insights.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Helps in analyzing heart rate changes, which differ between sleep and wakefulness.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Better Peak Detection &amp; Signal Processing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Applied </a:t>
            </a:r>
            <a:r>
              <a:rPr lang="en-US" b="1" dirty="0"/>
              <a:t>ECG signal cleaning</a:t>
            </a:r>
            <a:r>
              <a:rPr lang="en-US" dirty="0"/>
              <a:t> to improve R-peak detection.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Ensured more accurate HRV calculations, leading to better feature reliability.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Automated Data Handling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Rows with missing or insufficient HRV data were automatically removed.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Prevented incomplete or noisy data from affecting classification.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Processing for Efficiency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Automated feature extraction</a:t>
            </a:r>
            <a:r>
              <a:rPr lang="en-US" dirty="0"/>
              <a:t> for multiple ECG files at once.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Real-time progress tracking for improved workflow management.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More Comprehensive Features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Combined </a:t>
            </a:r>
            <a:r>
              <a:rPr lang="en-US" b="1" dirty="0"/>
              <a:t>traditional statistical features</a:t>
            </a:r>
            <a:r>
              <a:rPr lang="en-US" dirty="0"/>
              <a:t> (Mean, Std, Min, Max, Skewness, Kurtosis) with </a:t>
            </a:r>
            <a:r>
              <a:rPr lang="en-US" b="1" dirty="0"/>
              <a:t>HRV features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Provides a broader representation of ECG signal behavior for classification.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20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7C441-76DE-A5C4-1CBD-7FF870B5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EF94-1EB4-1CDB-7CEC-B3A55505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0"/>
            <a:ext cx="10660350" cy="1021223"/>
          </a:xfrm>
        </p:spPr>
        <p:txBody>
          <a:bodyPr>
            <a:normAutofit/>
          </a:bodyPr>
          <a:lstStyle/>
          <a:p>
            <a:r>
              <a:rPr lang="en-IN" sz="3600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634C1-8952-58F1-8EBF-48E56AC0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604C4-4A4D-28C0-34C0-66F7F5A4A92F}"/>
              </a:ext>
            </a:extLst>
          </p:cNvPr>
          <p:cNvSpPr txBox="1"/>
          <p:nvPr/>
        </p:nvSpPr>
        <p:spPr>
          <a:xfrm>
            <a:off x="422178" y="4984954"/>
            <a:ext cx="1011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ECG data by itself doesn’t provide enough information for accurate classification. By extracting statistical, shape, and peak features, we gain better insights into the data, which aids in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extracted features help improve the performance of machine learning classifiers (Decision Tree, Random Forest, SVM) in detecting sleep vs. awake states.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599F7-D885-131A-B900-05BA9656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3" y="672717"/>
            <a:ext cx="10874477" cy="4264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BCD20E-A34D-6D03-BF71-37A57C2BCA5F}"/>
              </a:ext>
            </a:extLst>
          </p:cNvPr>
          <p:cNvSpPr/>
          <p:nvPr/>
        </p:nvSpPr>
        <p:spPr>
          <a:xfrm>
            <a:off x="7849980" y="3416220"/>
            <a:ext cx="540000" cy="540000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DEE2B0-3962-D581-E05D-550368E7985C}"/>
                  </a:ext>
                </a:extLst>
              </p14:cNvPr>
              <p14:cNvContentPartPr/>
              <p14:nvPr/>
            </p14:nvContentPartPr>
            <p14:xfrm>
              <a:off x="9379819" y="393275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DEE2B0-3962-D581-E05D-550368E79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3699" y="3926636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18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3026-316B-3A8E-2C2C-AC609A7F7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5A28-6E61-ED6E-30A6-F0C7F7C6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0"/>
            <a:ext cx="10660350" cy="1021223"/>
          </a:xfrm>
        </p:spPr>
        <p:txBody>
          <a:bodyPr>
            <a:normAutofit/>
          </a:bodyPr>
          <a:lstStyle/>
          <a:p>
            <a:r>
              <a:rPr lang="en-IN" sz="3600" dirty="0"/>
              <a:t>Normalization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D4CC7-617A-9DE7-DED9-DE48882F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77529-5E38-8617-B168-4D1C6394409A}"/>
              </a:ext>
            </a:extLst>
          </p:cNvPr>
          <p:cNvSpPr txBox="1"/>
          <p:nvPr/>
        </p:nvSpPr>
        <p:spPr>
          <a:xfrm>
            <a:off x="530942" y="914400"/>
            <a:ext cx="109722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Why Normalization?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Standardizes feature scales to prevent dominance by large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Ensures all features contribute equally to classification.</a:t>
            </a:r>
          </a:p>
          <a:p>
            <a:pPr>
              <a:buNone/>
            </a:pPr>
            <a:r>
              <a:rPr lang="en-US" sz="1600" b="1" dirty="0"/>
              <a:t>What Was Done?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Scaled features</a:t>
            </a:r>
            <a:r>
              <a:rPr lang="en-US" sz="1600" dirty="0"/>
              <a:t> to a consistent range using normalization.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Improved model performance</a:t>
            </a:r>
            <a:r>
              <a:rPr lang="en-US" sz="1600" dirty="0"/>
              <a:t> by enabling faster convergence and reducing bias.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Ensured consistency</a:t>
            </a:r>
            <a:r>
              <a:rPr lang="en-US" sz="1600" dirty="0"/>
              <a:t> by applying the same transformation to training and testing data.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45D7-DB57-BD4F-0A7F-8F7B844E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2726514"/>
            <a:ext cx="10167164" cy="38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9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FA67-5633-88C9-2CB9-B78E25A8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1C8B-920E-B6C7-9DE7-94286472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E6CD1-F755-075E-D410-004EF485F9AF}"/>
              </a:ext>
            </a:extLst>
          </p:cNvPr>
          <p:cNvSpPr txBox="1"/>
          <p:nvPr/>
        </p:nvSpPr>
        <p:spPr>
          <a:xfrm>
            <a:off x="422178" y="717751"/>
            <a:ext cx="108947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D00DE-2A99-C9EA-2D8C-44C9AAF5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717751"/>
            <a:ext cx="4210050" cy="3562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F5F7B-4F52-03D2-07BA-004A97D0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8" y="4312052"/>
            <a:ext cx="4356095" cy="1723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99C94B-58BA-A4EB-39C7-F84B2AA5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20" y="848720"/>
            <a:ext cx="4055268" cy="34313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42D81-AD73-9F65-6456-39D122EA5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352" y="4443021"/>
            <a:ext cx="4483029" cy="15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F162-46EB-C772-C972-E0AA4B99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D9E8-0391-224A-87BC-9F19B759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2AC31-3728-5BC9-8E2C-5BB4B8D4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A2542-27D6-4404-AEBE-539FD3458944}"/>
              </a:ext>
            </a:extLst>
          </p:cNvPr>
          <p:cNvSpPr txBox="1"/>
          <p:nvPr/>
        </p:nvSpPr>
        <p:spPr>
          <a:xfrm>
            <a:off x="422178" y="894735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85F91-99BB-339C-5D5F-3B5E3C30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1" y="870155"/>
            <a:ext cx="4071164" cy="344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58DE6-30E7-AE3B-7446-855CBC8D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1" y="4499341"/>
            <a:ext cx="4071164" cy="1665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9E036-E977-78FF-09F1-6E67AB86C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288" y="733008"/>
            <a:ext cx="4210050" cy="3562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6CDD1-CC40-F694-A3EA-44BC5945A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88" y="4274548"/>
            <a:ext cx="4336026" cy="18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24928-EDF1-0AEB-CEBC-9C54A643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6E19-CC4D-A8A2-6124-3B9D36A6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E209E-91E7-CFF6-BFA1-0BE70886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BBAB7-9B44-ADF9-D469-6E48506D9CEF}"/>
              </a:ext>
            </a:extLst>
          </p:cNvPr>
          <p:cNvSpPr txBox="1"/>
          <p:nvPr/>
        </p:nvSpPr>
        <p:spPr>
          <a:xfrm>
            <a:off x="304977" y="882445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16262-764F-94D2-D055-F2A8BB7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870155"/>
            <a:ext cx="3904016" cy="3303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8FB70-FC13-A687-826D-3DF2B29F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8" y="4173553"/>
            <a:ext cx="4314802" cy="1789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993799-8543-35B2-3240-0090C5D5E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753" y="894735"/>
            <a:ext cx="4214274" cy="3436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56E4D-5D3D-3159-DA81-D76150092DCB}"/>
              </a:ext>
            </a:extLst>
          </p:cNvPr>
          <p:cNvSpPr txBox="1"/>
          <p:nvPr/>
        </p:nvSpPr>
        <p:spPr>
          <a:xfrm>
            <a:off x="6330026" y="4737834"/>
            <a:ext cx="3537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Accuracy: 0.80</a:t>
            </a:r>
          </a:p>
          <a:p>
            <a:pPr algn="ctr"/>
            <a:r>
              <a:rPr lang="en-IN" sz="1600" dirty="0"/>
              <a:t>Precision: 0.80</a:t>
            </a:r>
          </a:p>
          <a:p>
            <a:pPr algn="ctr"/>
            <a:r>
              <a:rPr lang="en-IN" sz="1600" dirty="0"/>
              <a:t>Recall: 1.00</a:t>
            </a:r>
          </a:p>
          <a:p>
            <a:pPr algn="ctr"/>
            <a:r>
              <a:rPr lang="en-IN" sz="1600" dirty="0"/>
              <a:t>F1-Score: 0.89</a:t>
            </a:r>
          </a:p>
        </p:txBody>
      </p:sp>
    </p:spTree>
    <p:extLst>
      <p:ext uri="{BB962C8B-B14F-4D97-AF65-F5344CB8AC3E}">
        <p14:creationId xmlns:p14="http://schemas.microsoft.com/office/powerpoint/2010/main" val="22563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8F81-7AB4-ECDA-CC62-592EF73F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3E6-F091-81B1-69C5-ACAD3DC1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2CDA-FAFD-7016-8C9B-BC441BF7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64867-F44E-23A0-4143-07FF1F6FF02F}"/>
              </a:ext>
            </a:extLst>
          </p:cNvPr>
          <p:cNvSpPr txBox="1"/>
          <p:nvPr/>
        </p:nvSpPr>
        <p:spPr>
          <a:xfrm>
            <a:off x="422178" y="894735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F2842-61D2-244A-E364-1E2B746D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685800"/>
            <a:ext cx="80581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CF14-E662-45BA-3EEC-12DE28054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DCD2-3EEF-C686-435C-67D88249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F3D00-9502-427A-DFE4-08B8D20A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46417-9547-CEFF-A135-8C1015CD7EF7}"/>
              </a:ext>
            </a:extLst>
          </p:cNvPr>
          <p:cNvSpPr txBox="1"/>
          <p:nvPr/>
        </p:nvSpPr>
        <p:spPr>
          <a:xfrm>
            <a:off x="422178" y="894735"/>
            <a:ext cx="108947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None/>
            </a:pPr>
            <a:r>
              <a:rPr lang="en-US" b="1" dirty="0"/>
              <a:t>Key Observations: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SVM Performs Best: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Highest </a:t>
            </a:r>
            <a:r>
              <a:rPr lang="en-US" b="1" dirty="0"/>
              <a:t>accuracy (82%)</a:t>
            </a:r>
            <a:r>
              <a:rPr lang="en-US" dirty="0"/>
              <a:t> and </a:t>
            </a:r>
            <a:r>
              <a:rPr lang="en-US" b="1" dirty="0"/>
              <a:t>precision (80%)</a:t>
            </a:r>
            <a:r>
              <a:rPr lang="en-US" dirty="0"/>
              <a:t>, indicating strong classification ability.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Logistic Regression Also Performs Well: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Accuracy (81%)</a:t>
            </a:r>
            <a:r>
              <a:rPr lang="en-US" dirty="0"/>
              <a:t> is close to SVM, with balanced </a:t>
            </a:r>
            <a:r>
              <a:rPr lang="en-US" b="1" dirty="0"/>
              <a:t>F1-score (0.75)</a:t>
            </a:r>
            <a:r>
              <a:rPr lang="en-US" dirty="0"/>
              <a:t> and </a:t>
            </a:r>
            <a:r>
              <a:rPr lang="en-US" b="1" dirty="0"/>
              <a:t>precision (0.75)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Random Forest &amp; KNN Show Moderate Performance: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Random Forest (78%)</a:t>
            </a:r>
            <a:r>
              <a:rPr lang="en-US" dirty="0"/>
              <a:t> and </a:t>
            </a:r>
            <a:r>
              <a:rPr lang="en-US" b="1" dirty="0"/>
              <a:t>KNN (77%)</a:t>
            </a:r>
            <a:r>
              <a:rPr lang="en-US" dirty="0"/>
              <a:t> perform similarly, with stable F1-scores.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Could benefit from hyperparameter tuning for better generalization.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Decision Tree Has the Lowest Accuracy: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65% accuracy</a:t>
            </a:r>
            <a:r>
              <a:rPr lang="en-US" dirty="0"/>
              <a:t>, suggesting it may overfit or struggle with feature complexity.</a:t>
            </a:r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0FAEB3-6186-B1BB-809B-4DE0034A5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87590"/>
              </p:ext>
            </p:extLst>
          </p:nvPr>
        </p:nvGraphicFramePr>
        <p:xfrm>
          <a:off x="422178" y="685800"/>
          <a:ext cx="10363808" cy="256867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90952">
                  <a:extLst>
                    <a:ext uri="{9D8B030D-6E8A-4147-A177-3AD203B41FA5}">
                      <a16:colId xmlns:a16="http://schemas.microsoft.com/office/drawing/2014/main" val="4138023846"/>
                    </a:ext>
                  </a:extLst>
                </a:gridCol>
                <a:gridCol w="2590952">
                  <a:extLst>
                    <a:ext uri="{9D8B030D-6E8A-4147-A177-3AD203B41FA5}">
                      <a16:colId xmlns:a16="http://schemas.microsoft.com/office/drawing/2014/main" val="3858077643"/>
                    </a:ext>
                  </a:extLst>
                </a:gridCol>
                <a:gridCol w="2590952">
                  <a:extLst>
                    <a:ext uri="{9D8B030D-6E8A-4147-A177-3AD203B41FA5}">
                      <a16:colId xmlns:a16="http://schemas.microsoft.com/office/drawing/2014/main" val="390930053"/>
                    </a:ext>
                  </a:extLst>
                </a:gridCol>
                <a:gridCol w="2590952">
                  <a:extLst>
                    <a:ext uri="{9D8B030D-6E8A-4147-A177-3AD203B41FA5}">
                      <a16:colId xmlns:a16="http://schemas.microsoft.com/office/drawing/2014/main" val="3925213314"/>
                    </a:ext>
                  </a:extLst>
                </a:gridCol>
              </a:tblGrid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Algorithm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Accuracy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F1-Score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Precision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484438"/>
                  </a:ext>
                </a:extLst>
              </a:tr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Random Forest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78%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0.74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986387"/>
                  </a:ext>
                </a:extLst>
              </a:tr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Decision Tree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65%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0.68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0.72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830165"/>
                  </a:ext>
                </a:extLst>
              </a:tr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Logistic Regression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81%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0.75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563603"/>
                  </a:ext>
                </a:extLst>
              </a:tr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KNN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77%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0.73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586374"/>
                  </a:ext>
                </a:extLst>
              </a:tr>
              <a:tr h="428113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SVM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82%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000" kern="100" dirty="0">
                          <a:effectLst/>
                        </a:rPr>
                        <a:t>0.80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725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5AB5B-669D-819C-0E8D-CC9CC434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1AAE-52F1-0752-59ED-56EDA056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5A3A5-BFDA-CF52-8F4A-9D3181D5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66F1F-2491-0182-8DEC-0A68D93044DE}"/>
              </a:ext>
            </a:extLst>
          </p:cNvPr>
          <p:cNvSpPr txBox="1"/>
          <p:nvPr/>
        </p:nvSpPr>
        <p:spPr>
          <a:xfrm>
            <a:off x="422178" y="894735"/>
            <a:ext cx="1089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ANN(</a:t>
            </a:r>
            <a:r>
              <a:rPr lang="en-IN" sz="2400" dirty="0" err="1"/>
              <a:t>ReLU</a:t>
            </a:r>
            <a:r>
              <a:rPr lang="en-IN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53062-5B71-5EEC-9352-3DD673A2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9" y="1473002"/>
            <a:ext cx="5259776" cy="4576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7F245-D2EA-D6D9-37A5-87F66DD6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1" y="1668496"/>
            <a:ext cx="5826261" cy="4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65E67-E372-4F77-478E-3C6DD30C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72A5-A01F-9242-3A28-96151A1A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625B-D4B6-3587-4C27-85615372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C3193-9343-7D72-435B-68CBD816FAAA}"/>
              </a:ext>
            </a:extLst>
          </p:cNvPr>
          <p:cNvSpPr txBox="1"/>
          <p:nvPr/>
        </p:nvSpPr>
        <p:spPr>
          <a:xfrm>
            <a:off x="422178" y="894735"/>
            <a:ext cx="1089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ANN(Leaky </a:t>
            </a:r>
            <a:r>
              <a:rPr lang="en-IN" sz="2400" dirty="0" err="1"/>
              <a:t>ReLU</a:t>
            </a:r>
            <a:r>
              <a:rPr lang="en-IN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50FEF-028F-0A97-2327-C177A14D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1570069"/>
            <a:ext cx="5043439" cy="457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3D059-652C-AD98-5655-AD2AF4CD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66" y="1730706"/>
            <a:ext cx="5559963" cy="44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A4D3D-BBF2-B808-D043-CE8CF825F6CB}"/>
              </a:ext>
            </a:extLst>
          </p:cNvPr>
          <p:cNvSpPr txBox="1"/>
          <p:nvPr/>
        </p:nvSpPr>
        <p:spPr>
          <a:xfrm>
            <a:off x="353961" y="216310"/>
            <a:ext cx="184731" cy="369332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12B19EE-D7BD-5EE3-D093-E6826A656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07074-E67F-E4B0-BD66-7EAAB2A61EC2}"/>
              </a:ext>
            </a:extLst>
          </p:cNvPr>
          <p:cNvSpPr txBox="1"/>
          <p:nvPr/>
        </p:nvSpPr>
        <p:spPr>
          <a:xfrm>
            <a:off x="88490" y="1527667"/>
            <a:ext cx="104320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 Understanding and Structure: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Explored the PhysioNet 2018 dataset and identified key components such as ECG signals, annotations for sleep stages, and arousals (events when sleep is disturbed).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Found that the signals are named (e.g., F3-M2, F4-M1) and recorded at a frequency of 200 times per second (200 Hz).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Development Environment Setup: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Installed necessary libraries like WFDB, h5py, NumPy, and Matplotlib to set up the environment for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Ensured compatibility with working on ECG signals and their annotations.</a:t>
            </a:r>
          </a:p>
          <a:p>
            <a:r>
              <a:rPr lang="en-US" b="1" dirty="0"/>
              <a:t>Exploring the Dataset:</a:t>
            </a:r>
          </a:p>
          <a:p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Loaded and examined the ECG signal records and annotations using WFDB.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Analyzed the arousal data to understand the types of arousals and their timing.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Visualized the first 5 seconds of the each signal to better understand the data.</a:t>
            </a:r>
          </a:p>
          <a:p>
            <a:endParaRPr lang="en-IN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70404-27A3-389A-5473-6364FA93DDC7}"/>
              </a:ext>
            </a:extLst>
          </p:cNvPr>
          <p:cNvSpPr txBox="1"/>
          <p:nvPr/>
        </p:nvSpPr>
        <p:spPr>
          <a:xfrm>
            <a:off x="88490" y="745609"/>
            <a:ext cx="1010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PROGRESS OVERVIEW </a:t>
            </a:r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02E0B-F4B0-3A6C-8373-021E708B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A3A1-1A23-0C97-42A6-10308C60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3122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C9A61-0C2E-5F7D-84B6-AE43FDEB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FB6D0-076C-F1EE-05BC-860B7EA75E74}"/>
              </a:ext>
            </a:extLst>
          </p:cNvPr>
          <p:cNvSpPr txBox="1"/>
          <p:nvPr/>
        </p:nvSpPr>
        <p:spPr>
          <a:xfrm>
            <a:off x="422178" y="894735"/>
            <a:ext cx="1089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ANN(tanh)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A51AC-0294-37DC-78D7-2608EE6F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1730706"/>
            <a:ext cx="5144904" cy="4325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EB214-BD93-9B92-4232-A1355E21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20" y="1868097"/>
            <a:ext cx="5656228" cy="43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E9B1-18C9-65E7-54AB-CA6BAB7C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C015-8E3F-20B0-2DFD-8D21083F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17477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after Hyperparameter Tuning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45C4-64D4-2318-0142-A7E4636C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02B85-2542-DD46-0706-A27E2FF8343D}"/>
              </a:ext>
            </a:extLst>
          </p:cNvPr>
          <p:cNvSpPr txBox="1"/>
          <p:nvPr/>
        </p:nvSpPr>
        <p:spPr>
          <a:xfrm>
            <a:off x="422178" y="894735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A5893-7793-BB93-A155-9392E48D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9" y="1085389"/>
            <a:ext cx="4592274" cy="3424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B8D3D-1B69-AF1A-3D06-A4FE1341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6" y="4509987"/>
            <a:ext cx="4835891" cy="1668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B5EC3-E8DE-C7D4-087F-12CF26A8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789" y="1390189"/>
            <a:ext cx="5210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1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DD384-7448-30A8-51BE-6D21125C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04DD-6229-CCDF-62E0-AA059878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17477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after Hyperparameter Tuning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BCA94-F279-8772-6A2C-DA4062E1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0C4C6-EF34-7F4F-20A4-D5F5AD63FBB9}"/>
              </a:ext>
            </a:extLst>
          </p:cNvPr>
          <p:cNvSpPr txBox="1"/>
          <p:nvPr/>
        </p:nvSpPr>
        <p:spPr>
          <a:xfrm>
            <a:off x="422178" y="894735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3323D-B5BF-B312-B146-FCB0C9CD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6" y="1065725"/>
            <a:ext cx="4490845" cy="3348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18DEA-28A5-FC11-14E0-27881A94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5" y="4458250"/>
            <a:ext cx="4951614" cy="1804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643C7-9222-ED38-C688-A7DE9786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19" y="1569627"/>
            <a:ext cx="5210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2F4B2-38D1-80CD-EB64-AB232BDC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EA1E-DC6E-211C-C6BA-61C534DE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17477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after Hyperparameter Tuning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04353-253C-5CAA-0DB7-9EF4360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F24DD-52E5-8278-CBD7-974273662322}"/>
              </a:ext>
            </a:extLst>
          </p:cNvPr>
          <p:cNvSpPr txBox="1"/>
          <p:nvPr/>
        </p:nvSpPr>
        <p:spPr>
          <a:xfrm>
            <a:off x="422178" y="1134550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B244C-BF3A-1500-82AF-ECF5D579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8" y="1134550"/>
            <a:ext cx="4754539" cy="3545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3CEB0-B4CF-B651-813E-104B37B8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97" y="4569414"/>
            <a:ext cx="4754538" cy="1658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E03DC-0D37-E3B4-27F9-A66DBE02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644" y="1980125"/>
            <a:ext cx="5210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E695C-D26C-E800-ADE1-319E2BD8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BFC9-44F8-1454-64C2-FE01FF0D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17477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after Hyperparameter Tuning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6F5C-6675-0068-7D7A-76276E3A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EE31B-715E-6351-355B-3B09E559C24A}"/>
              </a:ext>
            </a:extLst>
          </p:cNvPr>
          <p:cNvSpPr txBox="1"/>
          <p:nvPr/>
        </p:nvSpPr>
        <p:spPr>
          <a:xfrm>
            <a:off x="422178" y="1134550"/>
            <a:ext cx="10894751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D4A16-5C30-9377-7E3D-4653D4EF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9" y="1134551"/>
            <a:ext cx="4700428" cy="3393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274C9-CF23-E887-D9FD-1FA28352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7" y="4527809"/>
            <a:ext cx="4916739" cy="160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502F33-5304-05FA-01C7-B1E5B61C7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16" y="1911298"/>
            <a:ext cx="5210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D211-C2C9-CF35-1769-0AA1023A2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49A0-1C32-29E5-A485-A53ED002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217477"/>
            <a:ext cx="10660350" cy="652678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</a:t>
            </a:r>
            <a:r>
              <a:rPr lang="en-IN" sz="4000" dirty="0"/>
              <a:t>Performance</a:t>
            </a:r>
            <a:r>
              <a:rPr lang="en-IN" dirty="0"/>
              <a:t> Analysis after Hyperparameter Tuning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88E7-B6E4-7A33-601F-D3AF875C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C568A-7987-91BD-7B10-4EBC45BBD607}"/>
              </a:ext>
            </a:extLst>
          </p:cNvPr>
          <p:cNvSpPr txBox="1"/>
          <p:nvPr/>
        </p:nvSpPr>
        <p:spPr>
          <a:xfrm>
            <a:off x="422178" y="1134550"/>
            <a:ext cx="108947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sz="1600" dirty="0"/>
              <a:t>Overall Accuracy Increased: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models improved, with Decision Tree (82%) now performing the best after 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&amp; KNN Improved: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models reached 80% accuracy, showing better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F1-score (0.77 for RF, 0.76 for KNN) suggests more balanced predictions.</a:t>
            </a:r>
          </a:p>
          <a:p>
            <a:r>
              <a:rPr lang="en-US" sz="1600" dirty="0"/>
              <a:t>Decision Tree Shows Significant Gain: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jumped from 65% to 82%, indicating better handling of data after 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Precision and F1-score remain competitive, showing a more reliable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Remains Stable: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(81%) is consistent, showing 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Balanced F1-score (0.75) and precision (0.75) suggest steady performance.</a:t>
            </a:r>
            <a:endParaRPr lang="en-IN" sz="16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78DBF2-58DB-6E46-B799-7EF7A0201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53147"/>
              </p:ext>
            </p:extLst>
          </p:nvPr>
        </p:nvGraphicFramePr>
        <p:xfrm>
          <a:off x="422178" y="1297858"/>
          <a:ext cx="10515600" cy="19143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92254272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00851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644139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845620"/>
                    </a:ext>
                  </a:extLst>
                </a:gridCol>
              </a:tblGrid>
              <a:tr h="3828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Algorithm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Accuracy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Precision (Overall)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F1-Score (Overall)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911120"/>
                  </a:ext>
                </a:extLst>
              </a:tr>
              <a:tr h="3828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Random Forest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80%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0.77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906654"/>
                  </a:ext>
                </a:extLst>
              </a:tr>
              <a:tr h="3828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KNN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80%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 dirty="0">
                          <a:effectLst/>
                        </a:rPr>
                        <a:t>0.75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0.76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40186"/>
                  </a:ext>
                </a:extLst>
              </a:tr>
              <a:tr h="3828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Decision Tree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82%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0.76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102880"/>
                  </a:ext>
                </a:extLst>
              </a:tr>
              <a:tr h="3828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Logistic Regression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81%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>
                          <a:effectLst/>
                        </a:rPr>
                        <a:t>0.75</a:t>
                      </a:r>
                      <a:endParaRPr lang="en-IN" sz="10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000" kern="100" dirty="0">
                          <a:effectLst/>
                        </a:rPr>
                        <a:t>0.75</a:t>
                      </a:r>
                      <a:endParaRPr lang="en-IN" sz="10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34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5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C497-C0A0-35FC-E3F8-94EE1E67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D0C7-E47A-EFB4-888B-23B0B785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42" y="3046207"/>
            <a:ext cx="10660350" cy="765585"/>
          </a:xfrm>
        </p:spPr>
        <p:txBody>
          <a:bodyPr>
            <a:noAutofit/>
          </a:bodyPr>
          <a:lstStyle/>
          <a:p>
            <a:pPr algn="ctr"/>
            <a:r>
              <a:rPr lang="en-IN" sz="7200" dirty="0"/>
              <a:t>THANK YOU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9E6D-6594-0B0D-FAE7-5BC42A87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7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2C7AF-73EE-CB79-DA78-ACC36E1EF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7B3A9-7B1A-B52A-91BE-32E6A0BE7EF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068B11-35C0-26A8-6AA5-A1A7D365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" y="599331"/>
            <a:ext cx="10623152" cy="3529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24233-1D7F-E4CD-8230-751D0DCB502A}"/>
              </a:ext>
            </a:extLst>
          </p:cNvPr>
          <p:cNvSpPr txBox="1"/>
          <p:nvPr/>
        </p:nvSpPr>
        <p:spPr>
          <a:xfrm>
            <a:off x="35016" y="199222"/>
            <a:ext cx="101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Understanding the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9AEC3-A839-6861-EC26-398B2189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6" y="4128896"/>
            <a:ext cx="10455546" cy="24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C0B73-9D63-BBC4-1C0B-66047B6D6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BD423-5564-C206-75F1-854A8B4E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38735" cy="4633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3A85F-14F9-68F7-C221-35304C32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7043"/>
            <a:ext cx="10038735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BE6842-4F00-8FC5-0638-3D2A51BC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6AFE2-8848-5E9C-5DE6-4818FC0CA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36AC9-FD9A-3C56-0C7D-0B7C84A3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5" y="17206"/>
            <a:ext cx="10419735" cy="60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4C32-AA29-EACB-6B3E-32067129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68685-0569-3574-55A9-44B9C00C6390}"/>
              </a:ext>
            </a:extLst>
          </p:cNvPr>
          <p:cNvSpPr txBox="1"/>
          <p:nvPr/>
        </p:nvSpPr>
        <p:spPr>
          <a:xfrm>
            <a:off x="147484" y="108155"/>
            <a:ext cx="104910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above is done on a sample data named tr03-005</a:t>
            </a:r>
          </a:p>
          <a:p>
            <a:endParaRPr lang="en-US" b="1" dirty="0"/>
          </a:p>
          <a:p>
            <a:r>
              <a:rPr lang="en-US" b="1" dirty="0"/>
              <a:t>Signal Record Information: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13 signals</a:t>
            </a:r>
            <a:r>
              <a:rPr lang="en-US" dirty="0"/>
              <a:t> recorded at </a:t>
            </a:r>
            <a:r>
              <a:rPr lang="en-US" b="1" dirty="0"/>
              <a:t>200 Hz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Includes EEG (e.g., F3-M2, F4-M1), muscle activity (e.g., Chin1-Chin2), airflow, oxygen saturation, and ECG.</a:t>
            </a:r>
          </a:p>
          <a:p>
            <a:r>
              <a:rPr lang="en-US" b="1" dirty="0"/>
              <a:t>Annotation Information: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240 annotations</a:t>
            </a:r>
            <a:r>
              <a:rPr lang="en-US" dirty="0"/>
              <a:t> marking events like sleep arousals.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Annotations provide important information about when sleep stages change or when arousals occur, which are critical for analyzing sleep quality.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240</a:t>
            </a:r>
            <a:r>
              <a:rPr lang="en-US" dirty="0"/>
              <a:t> in the annotation information refers to the </a:t>
            </a:r>
            <a:r>
              <a:rPr lang="en-US" b="1" dirty="0"/>
              <a:t>number of annotation points</a:t>
            </a:r>
            <a:r>
              <a:rPr lang="en-US" dirty="0"/>
              <a:t> in the dataset. In this case, it means there are 240 distinct annotations marking specific events (like arousals, sleep stages, or other disturbances) within the dataset.</a:t>
            </a:r>
          </a:p>
          <a:p>
            <a:pPr lvl="1"/>
            <a:endParaRPr lang="en-US" dirty="0"/>
          </a:p>
          <a:p>
            <a:r>
              <a:rPr lang="en-US" b="1" dirty="0"/>
              <a:t>Arousal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Arousal data shape: </a:t>
            </a:r>
            <a:r>
              <a:rPr lang="en-US" b="1" dirty="0"/>
              <a:t>5.1 million time points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Preview shows 0s, likely indicating no arousal, with changes marking arousals during sleep.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96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4ACD-F74A-F648-DB1B-F2F908D4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459A7-DBF8-89C7-56A5-FDA67E21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4D98D-9A59-E223-EF6D-DAB74995DEAB}"/>
              </a:ext>
            </a:extLst>
          </p:cNvPr>
          <p:cNvSpPr txBox="1"/>
          <p:nvPr/>
        </p:nvSpPr>
        <p:spPr>
          <a:xfrm>
            <a:off x="176978" y="342900"/>
            <a:ext cx="1049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INFORMATION ABOUT THE SIGNALS</a:t>
            </a:r>
            <a:r>
              <a:rPr lang="en-IN" b="1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7F1E5-15D8-86CB-8652-EB0875056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83C1C-0D5D-142F-19B5-0450EE2C0733}"/>
              </a:ext>
            </a:extLst>
          </p:cNvPr>
          <p:cNvSpPr txBox="1"/>
          <p:nvPr/>
        </p:nvSpPr>
        <p:spPr>
          <a:xfrm>
            <a:off x="176979" y="685800"/>
            <a:ext cx="184731" cy="369332"/>
          </a:xfrm>
          <a:prstGeom prst="rect">
            <a:avLst/>
          </a:prstGeom>
          <a:noFill/>
        </p:spPr>
        <p:txBody>
          <a:bodyPr wrap="square" lIns="144000" rtlCol="0" anchor="b" anchorCtr="0">
            <a:normAutofit/>
          </a:bodyPr>
          <a:lstStyle/>
          <a:p>
            <a:endParaRPr lang="en-IN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569BC46-5561-037D-7840-0A919B76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89" y="1121033"/>
            <a:ext cx="10667998" cy="466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0" rIns="91440" bIns="158400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E1-M2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EEG signal detecting eye movement, useful for identifying Rapid Eye Movement (REM)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Chin1-Chin2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EMG signal measuring chin muscle activity, useful for detecting teeth grinding and muscle tension during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F3-M2, F4-M1, C3-M2, C4-M1, O1-M2, O2-M1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EEG signals recording brain activity from different regions, helping identify sleep stages and brain wave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ABD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Measures abdominal muscle activity to track respiratory movements during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CHEST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Measures chest muscle activity to monitor breathing and respiratory effort during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AIRFLOW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Measures airflow through the nose and mouth to assess breathing patterns and identify disruptions like apnea.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SaO2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Measures blood oxygen saturation levels, indicating how well the lungs oxygenate the blood during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ECG</a:t>
            </a:r>
            <a:r>
              <a:rPr kumimoji="0" lang="en-US" altLang="en-US" sz="18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Electrocardiogram signal monitoring heart activity, detecting heart rate and rhythm during sleep. </a:t>
            </a:r>
          </a:p>
        </p:txBody>
      </p:sp>
    </p:spTree>
    <p:extLst>
      <p:ext uri="{BB962C8B-B14F-4D97-AF65-F5344CB8AC3E}">
        <p14:creationId xmlns:p14="http://schemas.microsoft.com/office/powerpoint/2010/main" val="237025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1461494"/>
            <a:ext cx="10196661" cy="3670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Objective:</a:t>
            </a:r>
            <a:r>
              <a:rPr lang="en-US" sz="2000" dirty="0"/>
              <a:t> Prepare ECG data for accurate model training and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What We Did: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Ensured data consistency and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Verified data completeness (No missing values found)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 noises found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Organized datasets for efficient processing and the dataset was already clean.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Outcome: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is clean and ready for feature extraction and model training.</a:t>
            </a:r>
          </a:p>
          <a:p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679EC-5841-72D6-BE91-5E6265C4F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5DC7-9C2A-673D-B0F5-0E7F69B3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148894"/>
            <a:ext cx="10660350" cy="814668"/>
          </a:xfrm>
        </p:spPr>
        <p:txBody>
          <a:bodyPr>
            <a:normAutofit/>
          </a:bodyPr>
          <a:lstStyle/>
          <a:p>
            <a:r>
              <a:rPr lang="en-US" sz="3200" dirty="0"/>
              <a:t>Splitting datasets 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D698FD2-2EB3-B09B-7F39-5A3AC150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BAF0B0-F727-738B-CB7C-E41D74A4B2D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22178" y="824299"/>
            <a:ext cx="10324383" cy="572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Prepare data for training and evaluating the model</a:t>
            </a:r>
          </a:p>
          <a:p>
            <a:r>
              <a:rPr lang="en-US" b="1" dirty="0"/>
              <a:t>What We Did:</a:t>
            </a:r>
          </a:p>
          <a:p>
            <a:pPr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b="1" dirty="0"/>
              <a:t>split dataset</a:t>
            </a:r>
            <a:r>
              <a:rPr lang="en-US" dirty="0"/>
              <a:t> into 60% for training and 40% for testing.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Then, we </a:t>
            </a:r>
            <a:r>
              <a:rPr lang="en-US" b="1" dirty="0"/>
              <a:t>removed the labels column</a:t>
            </a:r>
            <a:r>
              <a:rPr lang="en-US" dirty="0"/>
              <a:t> (which contains the sleep(0)/awake(1)  information) from both the training and testing datasets to ensure that the model doesn't have access to the labels during training.</a:t>
            </a:r>
          </a:p>
          <a:p>
            <a:pPr>
              <a:buFont typeface="+mj-lt"/>
              <a:buAutoNum type="arabicPeriod"/>
            </a:pPr>
            <a:r>
              <a:rPr lang="en-US" dirty="0"/>
              <a:t>After that, we </a:t>
            </a:r>
            <a:r>
              <a:rPr lang="en-US" b="1" dirty="0"/>
              <a:t>combined the data</a:t>
            </a:r>
            <a:r>
              <a:rPr lang="en-US" dirty="0"/>
              <a:t> together (without the labels) to prepare it for feature extraction and model training. And stored the labels in a separate file as ‘y_train’ and ‘</a:t>
            </a:r>
            <a:r>
              <a:rPr lang="en-US" dirty="0" err="1"/>
              <a:t>y_test</a:t>
            </a:r>
            <a:r>
              <a:rPr lang="en-US" dirty="0"/>
              <a:t>’.</a:t>
            </a:r>
          </a:p>
          <a:p>
            <a:r>
              <a:rPr lang="en-US" b="1" dirty="0"/>
              <a:t>Why We Did 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Splitting the dataset</a:t>
            </a:r>
            <a:r>
              <a:rPr lang="en-US" dirty="0"/>
              <a:t> into 60% for training and 40% for testing provides a good balance between </a:t>
            </a:r>
            <a:r>
              <a:rPr lang="en-US" b="1" dirty="0"/>
              <a:t>training the model</a:t>
            </a:r>
            <a:r>
              <a:rPr lang="en-US" dirty="0"/>
              <a:t> (with enough data to learn) and </a:t>
            </a:r>
            <a:r>
              <a:rPr lang="en-US" b="1" dirty="0"/>
              <a:t>evaluating its performance</a:t>
            </a:r>
            <a:r>
              <a:rPr lang="en-US" dirty="0"/>
              <a:t> on unseen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</a:t>
            </a:r>
            <a:r>
              <a:rPr lang="en-US" b="1" dirty="0"/>
              <a:t>removing the labels column</a:t>
            </a:r>
            <a:r>
              <a:rPr lang="en-US" dirty="0"/>
              <a:t> from the datasets before training, we ensure that the model only learns from the features and not from the target labels, which helps prevent data leakage and ensures fair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Outcome: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is organized for reliable model training and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9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Offset design</Template>
  <TotalTime>419</TotalTime>
  <Words>1450</Words>
  <Application>Microsoft Office PowerPoint</Application>
  <PresentationFormat>Widescreen</PresentationFormat>
  <Paragraphs>234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Dante</vt:lpstr>
      <vt:lpstr>Dante (Headings)2</vt:lpstr>
      <vt:lpstr>Helvetica Neue Medium</vt:lpstr>
      <vt:lpstr>Instrument Sans Semi Bold</vt:lpstr>
      <vt:lpstr>Times New Roman</vt:lpstr>
      <vt:lpstr>Wingdings 2</vt:lpstr>
      <vt:lpstr>OffsetVTI</vt:lpstr>
      <vt:lpstr>Sleep or Awake Classification Using Machine Learning with ECG Signal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</vt:lpstr>
      <vt:lpstr>Splitting datasets </vt:lpstr>
      <vt:lpstr>Feature Extraction </vt:lpstr>
      <vt:lpstr>Feature Extraction </vt:lpstr>
      <vt:lpstr>Normalization </vt:lpstr>
      <vt:lpstr>Model Performance Analysis </vt:lpstr>
      <vt:lpstr>Model Performance Analysis </vt:lpstr>
      <vt:lpstr>Model Performance Analysis </vt:lpstr>
      <vt:lpstr>Model Performance Analysis </vt:lpstr>
      <vt:lpstr>Model Performance Analysis </vt:lpstr>
      <vt:lpstr>Model Performance Analysis </vt:lpstr>
      <vt:lpstr>Model Performance Analysis </vt:lpstr>
      <vt:lpstr>Model Performance Analysis </vt:lpstr>
      <vt:lpstr>Model Performance Analysis after Hyperparameter Tuning </vt:lpstr>
      <vt:lpstr>Model Performance Analysis after Hyperparameter Tuning </vt:lpstr>
      <vt:lpstr>Model Performance Analysis after Hyperparameter Tuning </vt:lpstr>
      <vt:lpstr>Model Performance Analysis after Hyperparameter Tuning </vt:lpstr>
      <vt:lpstr>Model Performance Analysis after Hyperparameter Tuning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K B</dc:creator>
  <cp:lastModifiedBy>Jayanth C R</cp:lastModifiedBy>
  <cp:revision>57</cp:revision>
  <dcterms:created xsi:type="dcterms:W3CDTF">2025-01-26T07:04:27Z</dcterms:created>
  <dcterms:modified xsi:type="dcterms:W3CDTF">2025-04-01T05:43:16Z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